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0" r:id="rId2"/>
    <p:sldId id="271" r:id="rId3"/>
    <p:sldId id="272" r:id="rId4"/>
    <p:sldId id="273" r:id="rId5"/>
    <p:sldId id="274" r:id="rId6"/>
    <p:sldId id="275" r:id="rId7"/>
    <p:sldId id="269" r:id="rId8"/>
    <p:sldId id="268" r:id="rId9"/>
  </p:sldIdLst>
  <p:sldSz cx="12192000" cy="6858000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000099"/>
    <a:srgbClr val="E4F141"/>
    <a:srgbClr val="FCF26A"/>
    <a:srgbClr val="E0E450"/>
    <a:srgbClr val="F4F040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-390" y="-11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r-HR" smtClean="0"/>
              <a:t>Kliknite da biste uredili stil podnaslova matrice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>
          <a:xfrm>
            <a:off x="907869" y="6338026"/>
            <a:ext cx="2743200" cy="365125"/>
          </a:xfrm>
        </p:spPr>
        <p:txBody>
          <a:bodyPr/>
          <a:lstStyle/>
          <a:p>
            <a:fld id="{E9B40324-576C-4FE2-B24D-BA050561B8FE}" type="datetimeFigureOut">
              <a:rPr lang="hr-HR" smtClean="0"/>
              <a:pPr/>
              <a:t>8.2.2021.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C673B2-212B-47B3-B11B-D31F08B32614}" type="slidenum">
              <a:rPr lang="hr-HR" smtClean="0"/>
              <a:pPr/>
              <a:t>‹#›</a:t>
            </a:fld>
            <a:endParaRPr lang="hr-HR"/>
          </a:p>
        </p:txBody>
      </p:sp>
      <p:sp>
        <p:nvSpPr>
          <p:cNvPr id="7" name="Pravokutnik 6"/>
          <p:cNvSpPr/>
          <p:nvPr userDrawn="1"/>
        </p:nvSpPr>
        <p:spPr>
          <a:xfrm>
            <a:off x="0" y="6355635"/>
            <a:ext cx="12192000" cy="480593"/>
          </a:xfrm>
          <a:prstGeom prst="rect">
            <a:avLst/>
          </a:prstGeom>
          <a:solidFill>
            <a:srgbClr val="F4F04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pic>
        <p:nvPicPr>
          <p:cNvPr id="8" name="Slika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30787" y="6380287"/>
            <a:ext cx="1646026" cy="431287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7098754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okomitog tekst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B40324-576C-4FE2-B24D-BA050561B8FE}" type="datetimeFigureOut">
              <a:rPr lang="hr-HR" smtClean="0"/>
              <a:pPr/>
              <a:t>8.2.2021.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C673B2-212B-47B3-B11B-D31F08B32614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="" xmlns:p14="http://schemas.microsoft.com/office/powerpoint/2010/main" val="9999721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komiti naslov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okomitog teksta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B40324-576C-4FE2-B24D-BA050561B8FE}" type="datetimeFigureOut">
              <a:rPr lang="hr-HR" smtClean="0"/>
              <a:pPr/>
              <a:t>8.2.2021.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C673B2-212B-47B3-B11B-D31F08B32614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="" xmlns:p14="http://schemas.microsoft.com/office/powerpoint/2010/main" val="313700449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26D2A9-06C3-46F5-B964-ABF9A06B5593}" type="datetimeFigureOut">
              <a:rPr lang="hr-HR"/>
              <a:pPr>
                <a:defRPr/>
              </a:pPr>
              <a:t>8.2.2021.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EF41E77-C606-4807-B8AF-07397CF980F9}" type="slidenum">
              <a:rPr lang="hr-HR" altLang="sr-Latn-RS"/>
              <a:pPr/>
              <a:t>‹#›</a:t>
            </a:fld>
            <a:endParaRPr lang="hr-HR" altLang="sr-Latn-RS"/>
          </a:p>
        </p:txBody>
      </p:sp>
    </p:spTree>
    <p:extLst>
      <p:ext uri="{BB962C8B-B14F-4D97-AF65-F5344CB8AC3E}">
        <p14:creationId xmlns="" xmlns:p14="http://schemas.microsoft.com/office/powerpoint/2010/main" val="27338193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B40324-576C-4FE2-B24D-BA050561B8FE}" type="datetimeFigureOut">
              <a:rPr lang="hr-HR" smtClean="0"/>
              <a:pPr/>
              <a:t>8.2.2021.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C673B2-212B-47B3-B11B-D31F08B32614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="" xmlns:p14="http://schemas.microsoft.com/office/powerpoint/2010/main" val="12644598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sekci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B40324-576C-4FE2-B24D-BA050561B8FE}" type="datetimeFigureOut">
              <a:rPr lang="hr-HR" smtClean="0"/>
              <a:pPr/>
              <a:t>8.2.2021.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C673B2-212B-47B3-B11B-D31F08B32614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="" xmlns:p14="http://schemas.microsoft.com/office/powerpoint/2010/main" val="1948676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B40324-576C-4FE2-B24D-BA050561B8FE}" type="datetimeFigureOut">
              <a:rPr lang="hr-HR" smtClean="0"/>
              <a:pPr/>
              <a:t>8.2.2021.</a:t>
            </a:fld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C673B2-212B-47B3-B11B-D31F08B32614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="" xmlns:p14="http://schemas.microsoft.com/office/powerpoint/2010/main" val="20109120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5" name="Rezervirano mjesto teksta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6" name="Rezervirano mjesto sadržaja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7" name="Rezervirano mjesto datum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B40324-576C-4FE2-B24D-BA050561B8FE}" type="datetimeFigureOut">
              <a:rPr lang="hr-HR" smtClean="0"/>
              <a:pPr/>
              <a:t>8.2.2021.</a:t>
            </a:fld>
            <a:endParaRPr lang="hr-HR"/>
          </a:p>
        </p:txBody>
      </p:sp>
      <p:sp>
        <p:nvSpPr>
          <p:cNvPr id="8" name="Rezervirano mjesto podnožj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Rezervirano mjesto broja slajd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C673B2-212B-47B3-B11B-D31F08B32614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="" xmlns:p14="http://schemas.microsoft.com/office/powerpoint/2010/main" val="18444962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datum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B40324-576C-4FE2-B24D-BA050561B8FE}" type="datetimeFigureOut">
              <a:rPr lang="hr-HR" smtClean="0"/>
              <a:pPr/>
              <a:t>8.2.2021.</a:t>
            </a:fld>
            <a:endParaRPr lang="hr-HR"/>
          </a:p>
        </p:txBody>
      </p:sp>
      <p:sp>
        <p:nvSpPr>
          <p:cNvPr id="4" name="Rezervirano mjesto podnožj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Rezervirano mjesto broja slajd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C673B2-212B-47B3-B11B-D31F08B32614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="" xmlns:p14="http://schemas.microsoft.com/office/powerpoint/2010/main" val="25791074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datum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B40324-576C-4FE2-B24D-BA050561B8FE}" type="datetimeFigureOut">
              <a:rPr lang="hr-HR" smtClean="0"/>
              <a:pPr/>
              <a:t>8.2.2021.</a:t>
            </a:fld>
            <a:endParaRPr lang="hr-HR"/>
          </a:p>
        </p:txBody>
      </p:sp>
      <p:sp>
        <p:nvSpPr>
          <p:cNvPr id="3" name="Rezervirano mjesto podnožj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C673B2-212B-47B3-B11B-D31F08B32614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="" xmlns:p14="http://schemas.microsoft.com/office/powerpoint/2010/main" val="3886775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B40324-576C-4FE2-B24D-BA050561B8FE}" type="datetimeFigureOut">
              <a:rPr lang="hr-HR" smtClean="0"/>
              <a:pPr/>
              <a:t>8.2.2021.</a:t>
            </a:fld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C673B2-212B-47B3-B11B-D31F08B32614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="" xmlns:p14="http://schemas.microsoft.com/office/powerpoint/2010/main" val="9378631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slik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r-HR" smtClean="0"/>
              <a:t>Kliknite ikonu da biste dodali  sliku</a:t>
            </a:r>
            <a:endParaRPr lang="hr-HR"/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B40324-576C-4FE2-B24D-BA050561B8FE}" type="datetimeFigureOut">
              <a:rPr lang="hr-HR" smtClean="0"/>
              <a:pPr/>
              <a:t>8.2.2021.</a:t>
            </a:fld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C673B2-212B-47B3-B11B-D31F08B32614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="" xmlns:p14="http://schemas.microsoft.com/office/powerpoint/2010/main" val="17889017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naslova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B40324-576C-4FE2-B24D-BA050561B8FE}" type="datetimeFigureOut">
              <a:rPr lang="hr-HR" smtClean="0"/>
              <a:pPr/>
              <a:t>8.2.2021.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C673B2-212B-47B3-B11B-D31F08B32614}" type="slidenum">
              <a:rPr lang="hr-HR" smtClean="0"/>
              <a:pPr/>
              <a:t>‹#›</a:t>
            </a:fld>
            <a:endParaRPr lang="hr-HR"/>
          </a:p>
        </p:txBody>
      </p:sp>
      <p:sp>
        <p:nvSpPr>
          <p:cNvPr id="7" name="Pravokutnik 6"/>
          <p:cNvSpPr/>
          <p:nvPr userDrawn="1"/>
        </p:nvSpPr>
        <p:spPr>
          <a:xfrm>
            <a:off x="0" y="6355635"/>
            <a:ext cx="12192000" cy="480593"/>
          </a:xfrm>
          <a:prstGeom prst="rect">
            <a:avLst/>
          </a:prstGeom>
          <a:solidFill>
            <a:srgbClr val="F4F04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pic>
        <p:nvPicPr>
          <p:cNvPr id="9" name="Slika 8"/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775063"/>
          </a:xfrm>
          <a:prstGeom prst="rect">
            <a:avLst/>
          </a:prstGeom>
        </p:spPr>
      </p:pic>
      <p:pic>
        <p:nvPicPr>
          <p:cNvPr id="10" name="Slika 9"/>
          <p:cNvPicPr>
            <a:picLocks noChangeAspect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30787" y="6380287"/>
            <a:ext cx="1646026" cy="431287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7280293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R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https://www.e-sfera.hr/dodatni-digitalni-sadrzaji/bb87394f-b7a0-4954-b6f4-902ebb0fa16a/assets/video/nc1_t5_tromost_tijela_-_casa_i_papir.mp4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hyperlink" Target="https://edu.glogster.com/glog/veza-mase-i-tromosti-tijela/30xltq89v7k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871988" y="2297851"/>
            <a:ext cx="8100811" cy="1470025"/>
          </a:xfrm>
        </p:spPr>
        <p:txBody>
          <a:bodyPr rtlCol="0">
            <a:normAutofit/>
          </a:bodyPr>
          <a:lstStyle/>
          <a:p>
            <a:pPr>
              <a:defRPr/>
            </a:pPr>
            <a:r>
              <a:rPr lang="hr-HR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 pitchFamily="34" charset="0"/>
              </a:rPr>
              <a:t>Veza mase i tromosti tijela</a:t>
            </a:r>
            <a:endParaRPr lang="hr-HR" b="1" dirty="0">
              <a:solidFill>
                <a:srgbClr val="0000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Arial" pitchFamily="34" charset="0"/>
            </a:endParaRPr>
          </a:p>
        </p:txBody>
      </p:sp>
      <p:sp>
        <p:nvSpPr>
          <p:cNvPr id="5" name="Subtitle 2"/>
          <p:cNvSpPr txBox="1">
            <a:spLocks/>
          </p:cNvSpPr>
          <p:nvPr/>
        </p:nvSpPr>
        <p:spPr>
          <a:xfrm>
            <a:off x="8306872" y="5676363"/>
            <a:ext cx="2665927" cy="685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defRPr/>
            </a:pPr>
            <a:r>
              <a:rPr lang="hr-HR" sz="1800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GIBANJE I SILA </a:t>
            </a:r>
            <a:endParaRPr lang="hr-HR" sz="1800" b="1" dirty="0">
              <a:solidFill>
                <a:srgbClr val="0000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5177436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vijezda s 5 krakova 4"/>
          <p:cNvSpPr/>
          <p:nvPr/>
        </p:nvSpPr>
        <p:spPr>
          <a:xfrm>
            <a:off x="167951" y="703798"/>
            <a:ext cx="914400" cy="914400"/>
          </a:xfrm>
          <a:prstGeom prst="star5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3600" b="1" dirty="0">
                <a:solidFill>
                  <a:srgbClr val="FCF26A"/>
                </a:solidFill>
                <a:latin typeface="Alef" panose="00000500000000000000" pitchFamily="2" charset="-79"/>
                <a:cs typeface="Alef" panose="00000500000000000000" pitchFamily="2" charset="-79"/>
              </a:rPr>
              <a:t>2</a:t>
            </a:r>
          </a:p>
        </p:txBody>
      </p:sp>
      <p:sp>
        <p:nvSpPr>
          <p:cNvPr id="2" name="TekstniOkvir 1"/>
          <p:cNvSpPr txBox="1"/>
          <p:nvPr/>
        </p:nvSpPr>
        <p:spPr>
          <a:xfrm>
            <a:off x="1157836" y="806444"/>
            <a:ext cx="619473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3200" dirty="0" smtClean="0">
                <a:solidFill>
                  <a:srgbClr val="000099"/>
                </a:solidFill>
              </a:rPr>
              <a:t>Razmislite</a:t>
            </a:r>
            <a:endParaRPr lang="hr-HR" sz="3200" dirty="0">
              <a:solidFill>
                <a:srgbClr val="000099"/>
              </a:solidFill>
            </a:endParaRPr>
          </a:p>
        </p:txBody>
      </p:sp>
      <p:pic>
        <p:nvPicPr>
          <p:cNvPr id="6" name="Picture 2" descr="C:\Users\Hp\Downloads\clapperboard-311792_1280.png">
            <a:hlinkClick r:id="rId2"/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11552" y="1071199"/>
            <a:ext cx="1098376" cy="109399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Slika 6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0660347" y="2165196"/>
            <a:ext cx="1200785" cy="609193"/>
          </a:xfrm>
          <a:prstGeom prst="rect">
            <a:avLst/>
          </a:prstGeom>
        </p:spPr>
      </p:pic>
      <p:pic>
        <p:nvPicPr>
          <p:cNvPr id="3" name="Slika 2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856810" y="2663557"/>
            <a:ext cx="3296552" cy="3020067"/>
          </a:xfrm>
          <a:prstGeom prst="rect">
            <a:avLst/>
          </a:prstGeom>
        </p:spPr>
      </p:pic>
      <p:sp>
        <p:nvSpPr>
          <p:cNvPr id="4" name="TekstniOkvir 3"/>
          <p:cNvSpPr txBox="1"/>
          <p:nvPr/>
        </p:nvSpPr>
        <p:spPr>
          <a:xfrm>
            <a:off x="1157836" y="1508373"/>
            <a:ext cx="964753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3200" dirty="0" smtClean="0"/>
              <a:t>Možemo li spustiti novčić u čašu da ga ne dodirnemo? </a:t>
            </a:r>
            <a:endParaRPr lang="hr-HR" sz="3200" dirty="0"/>
          </a:p>
        </p:txBody>
      </p:sp>
    </p:spTree>
    <p:extLst>
      <p:ext uri="{BB962C8B-B14F-4D97-AF65-F5344CB8AC3E}">
        <p14:creationId xmlns="" xmlns:p14="http://schemas.microsoft.com/office/powerpoint/2010/main" val="27231565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extBox 2"/>
          <p:cNvSpPr txBox="1">
            <a:spLocks noChangeArrowheads="1"/>
          </p:cNvSpPr>
          <p:nvPr/>
        </p:nvSpPr>
        <p:spPr bwMode="auto">
          <a:xfrm>
            <a:off x="1258099" y="1054885"/>
            <a:ext cx="5739683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hr-HR" altLang="sr-Latn-RS" sz="32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 panose="020B0604020202020204" pitchFamily="34" charset="0"/>
              </a:rPr>
              <a:t>TIJELO SE GIBA </a:t>
            </a:r>
            <a:r>
              <a:rPr lang="hr-HR" altLang="sr-Latn-RS" sz="3200" dirty="0" smtClean="0">
                <a:latin typeface="+mn-lt"/>
                <a:cs typeface="Arial" panose="020B0604020202020204" pitchFamily="34" charset="0"/>
              </a:rPr>
              <a:t>-  mijenja tijekom vremena položaj u prostoru.</a:t>
            </a:r>
          </a:p>
          <a:p>
            <a:r>
              <a:rPr lang="hr-HR" altLang="sr-Latn-RS" sz="3200" dirty="0" smtClean="0">
                <a:latin typeface="+mn-lt"/>
                <a:cs typeface="Arial" panose="020B0604020202020204" pitchFamily="34" charset="0"/>
              </a:rPr>
              <a:t> </a:t>
            </a:r>
          </a:p>
        </p:txBody>
      </p:sp>
      <p:sp>
        <p:nvSpPr>
          <p:cNvPr id="15364" name="TextBox 10"/>
          <p:cNvSpPr txBox="1">
            <a:spLocks noChangeArrowheads="1"/>
          </p:cNvSpPr>
          <p:nvPr/>
        </p:nvSpPr>
        <p:spPr bwMode="auto">
          <a:xfrm>
            <a:off x="5606938" y="4887533"/>
            <a:ext cx="184730" cy="523220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/>
            <a:endParaRPr lang="en-US" altLang="sr-Latn-RS" sz="2800" b="1" i="1" dirty="0">
              <a:latin typeface="+mn-lt"/>
              <a:cs typeface="Arial" panose="020B0604020202020204" pitchFamily="34" charset="0"/>
            </a:endParaRPr>
          </a:p>
        </p:txBody>
      </p:sp>
      <p:sp>
        <p:nvSpPr>
          <p:cNvPr id="10" name="Zvijezda s 5 krakova 9"/>
          <p:cNvSpPr/>
          <p:nvPr/>
        </p:nvSpPr>
        <p:spPr>
          <a:xfrm>
            <a:off x="167951" y="703798"/>
            <a:ext cx="914400" cy="914400"/>
          </a:xfrm>
          <a:prstGeom prst="star5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3600" b="1" dirty="0">
                <a:solidFill>
                  <a:srgbClr val="FCF26A"/>
                </a:solidFill>
                <a:latin typeface="Alef" panose="00000500000000000000" pitchFamily="2" charset="-79"/>
                <a:cs typeface="Alef" panose="00000500000000000000" pitchFamily="2" charset="-79"/>
              </a:rPr>
              <a:t>2</a:t>
            </a:r>
          </a:p>
        </p:txBody>
      </p:sp>
      <p:pic>
        <p:nvPicPr>
          <p:cNvPr id="3" name="Slika 2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426156" y="3694765"/>
            <a:ext cx="3404977" cy="2269985"/>
          </a:xfrm>
          <a:prstGeom prst="rect">
            <a:avLst/>
          </a:prstGeom>
        </p:spPr>
      </p:pic>
      <p:sp>
        <p:nvSpPr>
          <p:cNvPr id="4" name="TekstniOkvir 3"/>
          <p:cNvSpPr txBox="1"/>
          <p:nvPr/>
        </p:nvSpPr>
        <p:spPr>
          <a:xfrm>
            <a:off x="1258099" y="3752540"/>
            <a:ext cx="609118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32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TIJELO MIRUJE </a:t>
            </a:r>
            <a:r>
              <a:rPr lang="hr-HR" sz="3200" dirty="0" smtClean="0"/>
              <a:t>– ne mijenja položaj u prostoru </a:t>
            </a:r>
            <a:endParaRPr lang="hr-HR" sz="3200" dirty="0"/>
          </a:p>
        </p:txBody>
      </p:sp>
      <p:pic>
        <p:nvPicPr>
          <p:cNvPr id="5" name="Slika 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426156" y="1049037"/>
            <a:ext cx="3405313" cy="2263114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2314817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2" grpId="0"/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Zvijezda s 5 krakova 6"/>
          <p:cNvSpPr/>
          <p:nvPr/>
        </p:nvSpPr>
        <p:spPr>
          <a:xfrm>
            <a:off x="167951" y="703798"/>
            <a:ext cx="914400" cy="914400"/>
          </a:xfrm>
          <a:prstGeom prst="star5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3600" b="1" dirty="0">
                <a:solidFill>
                  <a:srgbClr val="FCF26A"/>
                </a:solidFill>
                <a:latin typeface="Alef" panose="00000500000000000000" pitchFamily="2" charset="-79"/>
                <a:cs typeface="Alef" panose="00000500000000000000" pitchFamily="2" charset="-79"/>
              </a:rPr>
              <a:t>2</a:t>
            </a:r>
          </a:p>
        </p:txBody>
      </p:sp>
      <p:sp>
        <p:nvSpPr>
          <p:cNvPr id="2" name="Pravokutnik 1"/>
          <p:cNvSpPr/>
          <p:nvPr/>
        </p:nvSpPr>
        <p:spPr>
          <a:xfrm>
            <a:off x="1469042" y="899388"/>
            <a:ext cx="756409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r-HR" sz="28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Primjer: Gibanje putnika u autobusu </a:t>
            </a:r>
            <a:endParaRPr lang="hr-HR" sz="28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" name="Slika 2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383002" y="1808974"/>
            <a:ext cx="3868089" cy="4188295"/>
          </a:xfrm>
          <a:prstGeom prst="rect">
            <a:avLst/>
          </a:prstGeom>
        </p:spPr>
      </p:pic>
      <p:sp>
        <p:nvSpPr>
          <p:cNvPr id="4" name="TekstniOkvir 3"/>
          <p:cNvSpPr txBox="1"/>
          <p:nvPr/>
        </p:nvSpPr>
        <p:spPr>
          <a:xfrm>
            <a:off x="5251091" y="1618197"/>
            <a:ext cx="6442926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hr-HR" sz="3200" dirty="0"/>
              <a:t>Prirodno je svojstvo svakog tijela da nastoji ostati u stanju mirovanja ako miruje ili u stanju gibanja ako se giba</a:t>
            </a:r>
            <a:r>
              <a:rPr lang="hr-HR" sz="3200" dirty="0" smtClean="0"/>
              <a:t>.</a:t>
            </a:r>
          </a:p>
          <a:p>
            <a:pPr algn="ctr">
              <a:lnSpc>
                <a:spcPct val="150000"/>
              </a:lnSpc>
            </a:pPr>
            <a:r>
              <a:rPr lang="hr-HR" sz="3200" dirty="0" smtClean="0"/>
              <a:t> To </a:t>
            </a:r>
            <a:r>
              <a:rPr lang="hr-HR" sz="3200" dirty="0"/>
              <a:t>svojstvo nazivamo tromost ili inercija</a:t>
            </a:r>
            <a:r>
              <a:rPr lang="hr-HR" dirty="0"/>
              <a:t>. 	</a:t>
            </a:r>
          </a:p>
        </p:txBody>
      </p:sp>
    </p:spTree>
    <p:extLst>
      <p:ext uri="{BB962C8B-B14F-4D97-AF65-F5344CB8AC3E}">
        <p14:creationId xmlns="" xmlns:p14="http://schemas.microsoft.com/office/powerpoint/2010/main" val="11049398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TextBox 2"/>
          <p:cNvSpPr txBox="1">
            <a:spLocks noChangeArrowheads="1"/>
          </p:cNvSpPr>
          <p:nvPr/>
        </p:nvSpPr>
        <p:spPr bwMode="auto">
          <a:xfrm>
            <a:off x="1278300" y="1824574"/>
            <a:ext cx="8973283" cy="671851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defRPr/>
            </a:pPr>
            <a:endParaRPr lang="en-US" sz="2800" dirty="0">
              <a:cs typeface="Arial" pitchFamily="34" charset="0"/>
            </a:endParaRPr>
          </a:p>
        </p:txBody>
      </p:sp>
      <p:sp>
        <p:nvSpPr>
          <p:cNvPr id="6" name="Zvijezda s 5 krakova 5"/>
          <p:cNvSpPr/>
          <p:nvPr/>
        </p:nvSpPr>
        <p:spPr>
          <a:xfrm>
            <a:off x="167951" y="703798"/>
            <a:ext cx="914400" cy="914400"/>
          </a:xfrm>
          <a:prstGeom prst="star5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3600" b="1" dirty="0">
                <a:solidFill>
                  <a:srgbClr val="FCF26A"/>
                </a:solidFill>
                <a:latin typeface="Alef" panose="00000500000000000000" pitchFamily="2" charset="-79"/>
                <a:cs typeface="Alef" panose="00000500000000000000" pitchFamily="2" charset="-79"/>
              </a:rPr>
              <a:t>2</a:t>
            </a:r>
          </a:p>
        </p:txBody>
      </p:sp>
      <p:pic>
        <p:nvPicPr>
          <p:cNvPr id="3" name="Slika 2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23294" y="2119033"/>
            <a:ext cx="3700958" cy="2061779"/>
          </a:xfrm>
          <a:prstGeom prst="rect">
            <a:avLst/>
          </a:prstGeom>
        </p:spPr>
      </p:pic>
      <p:pic>
        <p:nvPicPr>
          <p:cNvPr id="5" name="Slika 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451157" y="2097340"/>
            <a:ext cx="3400023" cy="2083472"/>
          </a:xfrm>
          <a:prstGeom prst="rect">
            <a:avLst/>
          </a:prstGeom>
        </p:spPr>
      </p:pic>
      <p:pic>
        <p:nvPicPr>
          <p:cNvPr id="7" name="Slika 6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178085" y="2097341"/>
            <a:ext cx="3294924" cy="2083471"/>
          </a:xfrm>
          <a:prstGeom prst="rect">
            <a:avLst/>
          </a:prstGeom>
        </p:spPr>
      </p:pic>
      <p:sp>
        <p:nvSpPr>
          <p:cNvPr id="8" name="TekstniOkvir 7"/>
          <p:cNvSpPr txBox="1"/>
          <p:nvPr/>
        </p:nvSpPr>
        <p:spPr>
          <a:xfrm>
            <a:off x="447859" y="4548535"/>
            <a:ext cx="367639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20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KOLICA PRI  UBRZAVANJU  </a:t>
            </a:r>
            <a:endParaRPr lang="hr-HR" sz="20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TekstniOkvir 10"/>
          <p:cNvSpPr txBox="1"/>
          <p:nvPr/>
        </p:nvSpPr>
        <p:spPr>
          <a:xfrm>
            <a:off x="4124252" y="4567991"/>
            <a:ext cx="367639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20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KOLICA MIRUJU  </a:t>
            </a:r>
            <a:endParaRPr lang="hr-HR" sz="20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" name="TekstniOkvir 11"/>
          <p:cNvSpPr txBox="1"/>
          <p:nvPr/>
        </p:nvSpPr>
        <p:spPr>
          <a:xfrm>
            <a:off x="7987350" y="4567991"/>
            <a:ext cx="367639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20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KOLICA PRI KOČENJU </a:t>
            </a:r>
            <a:endParaRPr lang="hr-HR" sz="20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="" xmlns:p14="http://schemas.microsoft.com/office/powerpoint/2010/main" val="34268262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8" grpId="0" animBg="1"/>
      <p:bldP spid="8" grpId="0"/>
      <p:bldP spid="11" grpId="0"/>
      <p:bldP spid="1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5767000" y="3011874"/>
            <a:ext cx="184731" cy="5232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none">
            <a:spAutoFit/>
          </a:bodyPr>
          <a:lstStyle/>
          <a:p>
            <a:pPr algn="ctr">
              <a:defRPr/>
            </a:pPr>
            <a:endParaRPr lang="en-US" sz="2800" dirty="0">
              <a:cs typeface="Arial" pitchFamily="34" charset="0"/>
            </a:endParaRPr>
          </a:p>
        </p:txBody>
      </p:sp>
      <p:sp>
        <p:nvSpPr>
          <p:cNvPr id="8" name="Zvijezda s 5 krakova 7"/>
          <p:cNvSpPr/>
          <p:nvPr/>
        </p:nvSpPr>
        <p:spPr>
          <a:xfrm>
            <a:off x="167951" y="703798"/>
            <a:ext cx="914400" cy="914400"/>
          </a:xfrm>
          <a:prstGeom prst="star5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3600" b="1" dirty="0">
                <a:solidFill>
                  <a:srgbClr val="FCF26A"/>
                </a:solidFill>
                <a:latin typeface="Alef" panose="00000500000000000000" pitchFamily="2" charset="-79"/>
                <a:cs typeface="Alef" panose="00000500000000000000" pitchFamily="2" charset="-79"/>
              </a:rPr>
              <a:t>2</a:t>
            </a:r>
          </a:p>
        </p:txBody>
      </p:sp>
      <p:sp>
        <p:nvSpPr>
          <p:cNvPr id="2" name="TekstniOkvir 1"/>
          <p:cNvSpPr txBox="1"/>
          <p:nvPr/>
        </p:nvSpPr>
        <p:spPr>
          <a:xfrm>
            <a:off x="1157590" y="971867"/>
            <a:ext cx="61303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36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Masa – mjera tromosti tijela </a:t>
            </a:r>
            <a:endParaRPr lang="hr-HR" sz="36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561335" y="3633538"/>
            <a:ext cx="2245517" cy="2480343"/>
          </a:xfrm>
          <a:prstGeom prst="rect">
            <a:avLst/>
          </a:prstGeom>
        </p:spPr>
      </p:pic>
      <p:pic>
        <p:nvPicPr>
          <p:cNvPr id="6" name="Slika 5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858133" y="3633538"/>
            <a:ext cx="3447964" cy="2294479"/>
          </a:xfrm>
          <a:prstGeom prst="rect">
            <a:avLst/>
          </a:prstGeom>
        </p:spPr>
      </p:pic>
      <p:sp>
        <p:nvSpPr>
          <p:cNvPr id="9" name="TekstniOkvir 8"/>
          <p:cNvSpPr txBox="1"/>
          <p:nvPr/>
        </p:nvSpPr>
        <p:spPr>
          <a:xfrm>
            <a:off x="1082351" y="1618198"/>
            <a:ext cx="9710145" cy="14933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hr-HR" sz="3200" dirty="0" smtClean="0"/>
              <a:t>Masa tijela pokazuje kolika je njegova tromost.</a:t>
            </a:r>
          </a:p>
          <a:p>
            <a:pPr>
              <a:lnSpc>
                <a:spcPct val="150000"/>
              </a:lnSpc>
            </a:pPr>
            <a:r>
              <a:rPr lang="hr-HR" sz="3200" dirty="0" smtClean="0"/>
              <a:t>Što je tromost tijela veća, to je veća njegova masa. </a:t>
            </a:r>
            <a:endParaRPr lang="hr-HR" sz="3200" dirty="0"/>
          </a:p>
        </p:txBody>
      </p:sp>
    </p:spTree>
    <p:extLst>
      <p:ext uri="{BB962C8B-B14F-4D97-AF65-F5344CB8AC3E}">
        <p14:creationId xmlns="" xmlns:p14="http://schemas.microsoft.com/office/powerpoint/2010/main" val="31772690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ični oblačić 3"/>
          <p:cNvSpPr/>
          <p:nvPr/>
        </p:nvSpPr>
        <p:spPr>
          <a:xfrm>
            <a:off x="10698706" y="98006"/>
            <a:ext cx="1427327" cy="940061"/>
          </a:xfrm>
          <a:prstGeom prst="cloudCallout">
            <a:avLst/>
          </a:prstGeom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5" name="Akcijski gumb: Pomoć 4">
            <a:hlinkClick r:id="" action="ppaction://noaction" highlightClick="1"/>
          </p:cNvPr>
          <p:cNvSpPr/>
          <p:nvPr/>
        </p:nvSpPr>
        <p:spPr>
          <a:xfrm>
            <a:off x="11026253" y="314170"/>
            <a:ext cx="655094" cy="507732"/>
          </a:xfrm>
          <a:prstGeom prst="actionButtonHelp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hr-HR">
              <a:noFill/>
            </a:endParaRPr>
          </a:p>
        </p:txBody>
      </p:sp>
      <p:sp>
        <p:nvSpPr>
          <p:cNvPr id="6" name="Naslov 1"/>
          <p:cNvSpPr txBox="1">
            <a:spLocks/>
          </p:cNvSpPr>
          <p:nvPr/>
        </p:nvSpPr>
        <p:spPr>
          <a:xfrm>
            <a:off x="1392072" y="802951"/>
            <a:ext cx="11558516" cy="94006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r-HR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lef" panose="00000500000000000000" pitchFamily="2" charset="-79"/>
              </a:rPr>
              <a:t>Jeste li razumjeli?</a:t>
            </a:r>
            <a:endParaRPr lang="hr-HR" b="1" dirty="0">
              <a:solidFill>
                <a:srgbClr val="0000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Alef" panose="00000500000000000000" pitchFamily="2" charset="-79"/>
            </a:endParaRPr>
          </a:p>
        </p:txBody>
      </p:sp>
      <p:sp>
        <p:nvSpPr>
          <p:cNvPr id="8" name="Zvijezda s 5 krakova 7"/>
          <p:cNvSpPr/>
          <p:nvPr/>
        </p:nvSpPr>
        <p:spPr>
          <a:xfrm>
            <a:off x="167951" y="703798"/>
            <a:ext cx="914400" cy="914400"/>
          </a:xfrm>
          <a:prstGeom prst="star5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3600" b="1" dirty="0">
                <a:solidFill>
                  <a:srgbClr val="FCF26A"/>
                </a:solidFill>
                <a:latin typeface="Alef" panose="00000500000000000000" pitchFamily="2" charset="-79"/>
                <a:cs typeface="Alef" panose="00000500000000000000" pitchFamily="2" charset="-79"/>
              </a:rPr>
              <a:t>2</a:t>
            </a:r>
          </a:p>
        </p:txBody>
      </p:sp>
      <p:sp>
        <p:nvSpPr>
          <p:cNvPr id="7" name="TextBox 3"/>
          <p:cNvSpPr txBox="1">
            <a:spLocks noGrp="1" noChangeArrowheads="1"/>
          </p:cNvSpPr>
          <p:nvPr>
            <p:ph idx="1"/>
          </p:nvPr>
        </p:nvSpPr>
        <p:spPr bwMode="auto">
          <a:xfrm>
            <a:off x="838200" y="1825625"/>
            <a:ext cx="10497671" cy="37087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457200" indent="-4572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50000"/>
              </a:lnSpc>
              <a:buFont typeface="Calibri" panose="020F0502020204030204" pitchFamily="34" charset="0"/>
              <a:buAutoNum type="arabicPeriod"/>
            </a:pPr>
            <a:r>
              <a:rPr lang="hr-HR" altLang="sr-Latn-RS" dirty="0" smtClean="0">
                <a:latin typeface="+mn-lt"/>
                <a:cs typeface="Arial" panose="020B0604020202020204" pitchFamily="34" charset="0"/>
              </a:rPr>
              <a:t>Kada se tijelo giba, a kada miruje? </a:t>
            </a:r>
          </a:p>
          <a:p>
            <a:pPr>
              <a:lnSpc>
                <a:spcPct val="150000"/>
              </a:lnSpc>
              <a:buFont typeface="Calibri" panose="020F0502020204030204" pitchFamily="34" charset="0"/>
              <a:buAutoNum type="arabicPeriod"/>
            </a:pPr>
            <a:r>
              <a:rPr lang="hr-HR" altLang="sr-Latn-RS" dirty="0" smtClean="0">
                <a:latin typeface="+mn-lt"/>
                <a:cs typeface="Arial" panose="020B0604020202020204" pitchFamily="34" charset="0"/>
              </a:rPr>
              <a:t>Što je tromost? </a:t>
            </a:r>
          </a:p>
          <a:p>
            <a:pPr>
              <a:lnSpc>
                <a:spcPct val="150000"/>
              </a:lnSpc>
              <a:buFont typeface="Calibri" panose="020F0502020204030204" pitchFamily="34" charset="0"/>
              <a:buAutoNum type="arabicPeriod"/>
            </a:pPr>
            <a:r>
              <a:rPr lang="hr-HR" altLang="sr-Latn-RS" dirty="0" smtClean="0">
                <a:latin typeface="+mn-lt"/>
                <a:cs typeface="Arial" panose="020B0604020202020204" pitchFamily="34" charset="0"/>
              </a:rPr>
              <a:t>Kako tromost tijela ovisi o njegovoj masi?</a:t>
            </a:r>
          </a:p>
          <a:p>
            <a:pPr>
              <a:lnSpc>
                <a:spcPct val="150000"/>
              </a:lnSpc>
              <a:buFont typeface="Calibri" panose="020F0502020204030204" pitchFamily="34" charset="0"/>
              <a:buAutoNum type="arabicPeriod"/>
            </a:pPr>
            <a:r>
              <a:rPr lang="hr-HR" altLang="sr-Latn-RS" dirty="0" smtClean="0">
                <a:latin typeface="+mn-lt"/>
                <a:cs typeface="Arial" panose="020B0604020202020204" pitchFamily="34" charset="0"/>
              </a:rPr>
              <a:t>Ima li veću tromost automobil ili vlak? Kako se to očituje pri naglom kočenju? </a:t>
            </a:r>
            <a:endParaRPr lang="en-US" altLang="sr-Latn-RS" dirty="0">
              <a:latin typeface="+mn-lt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7077757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vijezda s 5 krakova 4"/>
          <p:cNvSpPr/>
          <p:nvPr/>
        </p:nvSpPr>
        <p:spPr>
          <a:xfrm>
            <a:off x="167951" y="703798"/>
            <a:ext cx="914400" cy="914400"/>
          </a:xfrm>
          <a:prstGeom prst="star5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3600" b="1" dirty="0">
                <a:solidFill>
                  <a:srgbClr val="FCF26A"/>
                </a:solidFill>
                <a:latin typeface="Alef" panose="00000500000000000000" pitchFamily="2" charset="-79"/>
                <a:cs typeface="Alef" panose="00000500000000000000" pitchFamily="2" charset="-79"/>
              </a:rPr>
              <a:t>2</a:t>
            </a:r>
          </a:p>
        </p:txBody>
      </p:sp>
      <p:sp>
        <p:nvSpPr>
          <p:cNvPr id="6" name="Naslov 1"/>
          <p:cNvSpPr>
            <a:spLocks noGrp="1"/>
          </p:cNvSpPr>
          <p:nvPr>
            <p:ph type="title"/>
          </p:nvPr>
        </p:nvSpPr>
        <p:spPr>
          <a:xfrm>
            <a:off x="1082351" y="751544"/>
            <a:ext cx="10207625" cy="1325563"/>
          </a:xfrm>
        </p:spPr>
        <p:txBody>
          <a:bodyPr>
            <a:noAutofit/>
          </a:bodyPr>
          <a:lstStyle/>
          <a:p>
            <a:pPr algn="ctr"/>
            <a:r>
              <a:rPr lang="hr-HR" sz="3600" dirty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Klikom na interaktivnu umnu mapu ponovite ključne pojmove i provjerite znanje </a:t>
            </a:r>
            <a:endParaRPr lang="hr-HR" sz="3600" dirty="0">
              <a:latin typeface="+mn-lt"/>
            </a:endParaRPr>
          </a:p>
        </p:txBody>
      </p:sp>
      <p:pic>
        <p:nvPicPr>
          <p:cNvPr id="3" name="Rezervirano mjesto sadržaja 2">
            <a:hlinkClick r:id="rId2"/>
          </p:cNvPr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3169572" y="2012913"/>
            <a:ext cx="5600941" cy="416405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1252332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sustava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Prezentacija3" id="{DABE7C06-3859-4085-A9F7-3DA94A5CA651}" vid="{1EB91ACA-D9B5-428A-AC3D-F5A39C58D1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Prezentacija3</Template>
  <TotalTime>239</TotalTime>
  <Words>167</Words>
  <Application>Microsoft Office PowerPoint</Application>
  <PresentationFormat>Custom</PresentationFormat>
  <Paragraphs>29</Paragraphs>
  <Slides>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Tema sustava Office</vt:lpstr>
      <vt:lpstr>Veza mase i tromosti tijela</vt:lpstr>
      <vt:lpstr>Slide 2</vt:lpstr>
      <vt:lpstr>Slide 3</vt:lpstr>
      <vt:lpstr>Slide 4</vt:lpstr>
      <vt:lpstr>Slide 5</vt:lpstr>
      <vt:lpstr>Slide 6</vt:lpstr>
      <vt:lpstr>Slide 7</vt:lpstr>
      <vt:lpstr>Klikom na interaktivnu umnu mapu ponovite ključne pojmove i provjerite znanje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prezentacija</dc:title>
  <dc:creator>Korisnik</dc:creator>
  <cp:lastModifiedBy>sk-iloncarek</cp:lastModifiedBy>
  <cp:revision>29</cp:revision>
  <dcterms:created xsi:type="dcterms:W3CDTF">2020-09-12T17:39:48Z</dcterms:created>
  <dcterms:modified xsi:type="dcterms:W3CDTF">2021-02-08T09:46:21Z</dcterms:modified>
</cp:coreProperties>
</file>